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172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6/10/20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6/10/20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14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10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74914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2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13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z="4000" dirty="0" err="1"/>
              <a:t>Mofe</a:t>
            </a:r>
            <a:r>
              <a:rPr lang="en-US" sz="4000" dirty="0"/>
              <a:t> </a:t>
            </a:r>
            <a:r>
              <a:rPr lang="en-US" sz="4000" dirty="0" err="1"/>
              <a:t>Binitie</a:t>
            </a:r>
            <a:r>
              <a:rPr lang="en-US" dirty="0"/>
              <a:t> – Associate</a:t>
            </a:r>
            <a:endParaRPr lang="en-GH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3E89-D876-4AA6-ADED-DB1F189B341E}"/>
              </a:ext>
            </a:extLst>
          </p:cNvPr>
          <p:cNvSpPr txBox="1"/>
          <p:nvPr/>
        </p:nvSpPr>
        <p:spPr>
          <a:xfrm>
            <a:off x="7945692" y="1390918"/>
            <a:ext cx="3590369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prstClr val="black"/>
                </a:solidFill>
              </a:rPr>
              <a:t>Mofe</a:t>
            </a:r>
            <a:r>
              <a:rPr lang="en-US" sz="1200" dirty="0">
                <a:solidFill>
                  <a:prstClr val="black"/>
                </a:solidFill>
              </a:rPr>
              <a:t> has an </a:t>
            </a:r>
            <a:r>
              <a:rPr lang="en-US" sz="1200" dirty="0">
                <a:solidFill>
                  <a:srgbClr val="FF0000"/>
                </a:solidFill>
              </a:rPr>
              <a:t>MBA</a:t>
            </a:r>
            <a:r>
              <a:rPr lang="en-US" sz="1200" dirty="0">
                <a:solidFill>
                  <a:prstClr val="black"/>
                </a:solidFill>
              </a:rPr>
              <a:t> from </a:t>
            </a:r>
            <a:r>
              <a:rPr lang="en-US" sz="1200" dirty="0">
                <a:solidFill>
                  <a:srgbClr val="FF0000"/>
                </a:solidFill>
              </a:rPr>
              <a:t>University of Oxford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He also holds a </a:t>
            </a:r>
            <a:r>
              <a:rPr lang="en-US" sz="1200" dirty="0">
                <a:solidFill>
                  <a:srgbClr val="FF0000"/>
                </a:solidFill>
              </a:rPr>
              <a:t>BSc in Economics and Statistics </a:t>
            </a:r>
            <a:r>
              <a:rPr lang="en-US" sz="1200" dirty="0">
                <a:solidFill>
                  <a:prstClr val="black"/>
                </a:solidFill>
              </a:rPr>
              <a:t>from </a:t>
            </a:r>
            <a:r>
              <a:rPr lang="en-US" sz="1200" dirty="0">
                <a:solidFill>
                  <a:srgbClr val="FF0000"/>
                </a:solidFill>
              </a:rPr>
              <a:t>University of Benin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prstClr val="black"/>
                </a:solidFill>
              </a:rPr>
              <a:t>Mofe</a:t>
            </a:r>
            <a:r>
              <a:rPr lang="en-US" sz="1200" dirty="0">
                <a:solidFill>
                  <a:prstClr val="black"/>
                </a:solidFill>
              </a:rPr>
              <a:t> is fluent in English and has basic skills in French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92F476-1647-904E-90CD-5659456D684C}"/>
              </a:ext>
            </a:extLst>
          </p:cNvPr>
          <p:cNvSpPr txBox="1"/>
          <p:nvPr/>
        </p:nvSpPr>
        <p:spPr>
          <a:xfrm>
            <a:off x="5141843" y="4016574"/>
            <a:ext cx="2536837" cy="2185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  <a:endParaRPr lang="en-US" sz="1200" dirty="0"/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 err="1"/>
              <a:t>Mofe</a:t>
            </a:r>
            <a:r>
              <a:rPr lang="en-US" sz="1200" dirty="0"/>
              <a:t> </a:t>
            </a:r>
            <a:r>
              <a:rPr lang="en-US" sz="1200" dirty="0" err="1"/>
              <a:t>Binitie</a:t>
            </a:r>
            <a:r>
              <a:rPr lang="en-US" sz="1200" dirty="0"/>
              <a:t> is an Oxford-trained advisor with several years of transactions experience in the Nigerian market. He worked for both public and private sector clients during his time at Ernst &amp; Young and is a World Economic Forum Global Shaper, serving as the Director of the Lagos hub of the program until he began studies in the UK. His focus at university was on finance.</a:t>
            </a: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C4D820-D56B-2147-9070-B14A3B760B0D}"/>
              </a:ext>
            </a:extLst>
          </p:cNvPr>
          <p:cNvSpPr txBox="1"/>
          <p:nvPr/>
        </p:nvSpPr>
        <p:spPr>
          <a:xfrm>
            <a:off x="742950" y="1398250"/>
            <a:ext cx="4143267" cy="5555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Africa Foresight Group</a:t>
            </a:r>
            <a:endParaRPr lang="en-US" sz="1200" dirty="0"/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Developed strategy to help to source crowd funding opportunities in Nigeria to support farms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2 years with EY Lagos, Nigeria </a:t>
            </a:r>
            <a:r>
              <a:rPr lang="en-US" sz="1200" dirty="0"/>
              <a:t>as a Senior Associate (Transactions Advisory Services)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Provided due diligence, valuation, business plan assistance, lead advisory, financial model build and review services on transactions with deal value of over $1billion - exceeded expectations in all annual reviews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Advised the Federal Government of Nigeria, Nigeria Economic Summit Group and the Nigeria Liquefied Petroleum Gas Association on the development of a $3billion program for the substitution of firewood with liquefied petroleum gas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Part of the team that valued the unquoted equity investments of the Central Bank of Nigeria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Acted as transaction advisor to the Federal Government of Nigeria on the establishment of a $50million venture capital fund focused on small businesses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1 year with </a:t>
            </a:r>
            <a:r>
              <a:rPr lang="en-US" sz="1200" dirty="0" err="1">
                <a:solidFill>
                  <a:schemeClr val="accent1"/>
                </a:solidFill>
              </a:rPr>
              <a:t>Wecyclers</a:t>
            </a:r>
            <a:r>
              <a:rPr lang="en-US" sz="1200" dirty="0">
                <a:solidFill>
                  <a:schemeClr val="accent1"/>
                </a:solidFill>
              </a:rPr>
              <a:t> (Nigerian Recycling Company) Lagos, Nigeria</a:t>
            </a:r>
            <a:endParaRPr lang="en-US" sz="1200" dirty="0"/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Interned with </a:t>
            </a:r>
            <a:r>
              <a:rPr lang="en-US" sz="1200" dirty="0" err="1"/>
              <a:t>Weyclers</a:t>
            </a:r>
            <a:r>
              <a:rPr lang="en-US" sz="1200" dirty="0"/>
              <a:t> business development team, </a:t>
            </a:r>
            <a:r>
              <a:rPr lang="en-US" sz="1200" dirty="0" err="1"/>
              <a:t>Wecyclers</a:t>
            </a:r>
            <a:r>
              <a:rPr lang="en-US" sz="1200" dirty="0"/>
              <a:t> is Lagos based start-up that helps low-income communities exchange their recyclable waste for cash and other rewards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Created the reporting dashboards for the </a:t>
            </a:r>
            <a:r>
              <a:rPr lang="en-US" sz="1200" dirty="0" err="1"/>
              <a:t>Wecyclers</a:t>
            </a:r>
            <a:r>
              <a:rPr lang="en-US" sz="1200" dirty="0"/>
              <a:t> collectors app that will serve 11,000 household in conjunction with the App development team</a:t>
            </a: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BD7F9009-0DAA-4A18-A184-E293051A3EF4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D51821A-AC65-40B6-8590-6ECE45D51C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830F5466-8DF8-40C8-A36C-CEC26E411566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4EC13C0-D3D9-4C8A-A187-0DC30240BB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3389" y="967232"/>
            <a:ext cx="340892" cy="34327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275F6E3-37E6-4F8D-BEC7-A837DD81C28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35582" y="1040617"/>
            <a:ext cx="196505" cy="19650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D3CB98C-5FE6-4BB0-A57B-9D8AF0954EB1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pic>
        <p:nvPicPr>
          <p:cNvPr id="10" name="Picture Placeholder 9" descr="A person wearing a white shirt and smiling at the camera&#10;&#10;Description automatically generated">
            <a:extLst>
              <a:ext uri="{FF2B5EF4-FFF2-40B4-BE49-F238E27FC236}">
                <a16:creationId xmlns:a16="http://schemas.microsoft.com/office/drawing/2014/main" id="{5977EBE9-BFE0-441E-ACC3-FC17146632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8581245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13585</TotalTime>
  <Words>313</Words>
  <Application>Microsoft Macintosh PowerPoint</Application>
  <PresentationFormat>Widescreen</PresentationFormat>
  <Paragraphs>19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Mofe Binitie – Associate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573</cp:revision>
  <dcterms:created xsi:type="dcterms:W3CDTF">2020-03-25T12:28:14Z</dcterms:created>
  <dcterms:modified xsi:type="dcterms:W3CDTF">2020-10-06T12:46:41Z</dcterms:modified>
</cp:coreProperties>
</file>